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256" r:id="rId2"/>
    <p:sldId id="257" r:id="rId3"/>
    <p:sldId id="258"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544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523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4250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1518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3639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3069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0260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223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299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5111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235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2443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059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535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564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6/25/2021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2155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22658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2D029D9-332B-4A51-B410-0BE38218DA47}"/>
              </a:ext>
            </a:extLst>
          </p:cNvPr>
          <p:cNvSpPr>
            <a:spLocks noGrp="1"/>
          </p:cNvSpPr>
          <p:nvPr>
            <p:ph type="ctrTitle"/>
          </p:nvPr>
        </p:nvSpPr>
        <p:spPr>
          <a:xfrm>
            <a:off x="2491408" y="4188791"/>
            <a:ext cx="9210260" cy="1654089"/>
          </a:xfrm>
          <a:ln w="25400" cap="sq">
            <a:solidFill>
              <a:srgbClr val="FFFFFF"/>
            </a:solidFill>
            <a:miter lim="800000"/>
          </a:ln>
        </p:spPr>
        <p:txBody>
          <a:bodyPr vert="horz" wrap="square" lIns="91440" tIns="45720" rIns="91440" bIns="45720" rtlCol="0" anchor="ctr">
            <a:normAutofit fontScale="90000"/>
          </a:bodyPr>
          <a:lstStyle/>
          <a:p>
            <a:pPr indent="-228600">
              <a:buFont typeface="Arial" panose="020B0604020202020204" pitchFamily="34" charset="0"/>
              <a:buChar char="•"/>
            </a:pPr>
            <a:r>
              <a:rPr lang="en-US" sz="2400" kern="1200" dirty="0">
                <a:solidFill>
                  <a:srgbClr val="FFFFFF"/>
                </a:solidFill>
                <a:latin typeface="+mj-lt"/>
                <a:ea typeface="+mj-ea"/>
                <a:cs typeface="+mj-cs"/>
              </a:rPr>
              <a:t>TRABAJO INFANTIL</a:t>
            </a:r>
            <a:br>
              <a:rPr lang="en-US" sz="2400" kern="1200" dirty="0">
                <a:solidFill>
                  <a:srgbClr val="FFFFFF"/>
                </a:solidFill>
                <a:latin typeface="+mj-lt"/>
                <a:ea typeface="+mj-ea"/>
                <a:cs typeface="+mj-cs"/>
              </a:rPr>
            </a:br>
            <a:r>
              <a:rPr lang="es-ES" sz="3600" dirty="0"/>
              <a:t>REFLEXIONES      </a:t>
            </a:r>
            <a:r>
              <a:rPr lang="es-ES" sz="3600" dirty="0">
                <a:solidFill>
                  <a:srgbClr val="FF0000"/>
                </a:solidFill>
              </a:rPr>
              <a:t>Prevención y Erradicación</a:t>
            </a:r>
            <a:r>
              <a:rPr lang="es-ES" sz="3600" dirty="0"/>
              <a:t/>
            </a:r>
            <a:br>
              <a:rPr lang="es-ES" sz="3600" dirty="0"/>
            </a:br>
            <a:r>
              <a:rPr lang="es-ES" dirty="0"/>
              <a:t/>
            </a:r>
            <a:br>
              <a:rPr lang="es-ES" dirty="0"/>
            </a:br>
            <a:endParaRPr lang="en-US" sz="2400" kern="1200" dirty="0">
              <a:solidFill>
                <a:srgbClr val="FFFFFF"/>
              </a:solidFill>
              <a:latin typeface="+mj-lt"/>
              <a:ea typeface="+mj-ea"/>
              <a:cs typeface="+mj-cs"/>
            </a:endParaRPr>
          </a:p>
        </p:txBody>
      </p:sp>
      <p:sp>
        <p:nvSpPr>
          <p:cNvPr id="4" name="Título 1">
            <a:extLst>
              <a:ext uri="{FF2B5EF4-FFF2-40B4-BE49-F238E27FC236}">
                <a16:creationId xmlns:a16="http://schemas.microsoft.com/office/drawing/2014/main" xmlns="" id="{B561814D-D4B2-4800-9F7D-B6F2A1837893}"/>
              </a:ext>
            </a:extLst>
          </p:cNvPr>
          <p:cNvSpPr txBox="1">
            <a:spLocks/>
          </p:cNvSpPr>
          <p:nvPr/>
        </p:nvSpPr>
        <p:spPr>
          <a:xfrm>
            <a:off x="1128477" y="512663"/>
            <a:ext cx="10266354" cy="1828555"/>
          </a:xfrm>
          <a:prstGeom prst="rect">
            <a:avLst/>
          </a:prstGeom>
        </p:spPr>
        <p:txBody>
          <a:bodyPr vert="horz" lIns="91440" tIns="45720" rIns="91440" bIns="45720" rtlCol="0">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914400">
              <a:lnSpc>
                <a:spcPct val="90000"/>
              </a:lnSpc>
              <a:spcAft>
                <a:spcPts val="600"/>
              </a:spcAft>
            </a:pPr>
            <a:r>
              <a:rPr lang="en-US" sz="2000" dirty="0">
                <a:solidFill>
                  <a:schemeClr val="tx1"/>
                </a:solidFill>
                <a:latin typeface="+mn-lt"/>
                <a:ea typeface="+mn-ea"/>
                <a:cs typeface="+mn-cs"/>
              </a:rPr>
              <a:t>PLATAFORMA CENTROAMERICANA </a:t>
            </a:r>
          </a:p>
          <a:p>
            <a:pPr algn="ctr" defTabSz="914400">
              <a:lnSpc>
                <a:spcPct val="90000"/>
              </a:lnSpc>
              <a:spcAft>
                <a:spcPts val="600"/>
              </a:spcAft>
            </a:pPr>
            <a:r>
              <a:rPr lang="en-US" sz="2000" dirty="0">
                <a:solidFill>
                  <a:schemeClr val="tx1"/>
                </a:solidFill>
                <a:latin typeface="+mn-lt"/>
                <a:ea typeface="+mn-ea"/>
                <a:cs typeface="+mn-cs"/>
              </a:rPr>
              <a:t>DE ERRADICACION DEL TRABAJO INFANTIL</a:t>
            </a:r>
          </a:p>
        </p:txBody>
      </p:sp>
      <p:sp>
        <p:nvSpPr>
          <p:cNvPr id="5" name="CuadroTexto 4">
            <a:extLst>
              <a:ext uri="{FF2B5EF4-FFF2-40B4-BE49-F238E27FC236}">
                <a16:creationId xmlns:a16="http://schemas.microsoft.com/office/drawing/2014/main" xmlns="" id="{33824051-D2FB-4D5D-B323-1299449A65E6}"/>
              </a:ext>
            </a:extLst>
          </p:cNvPr>
          <p:cNvSpPr txBox="1"/>
          <p:nvPr/>
        </p:nvSpPr>
        <p:spPr>
          <a:xfrm>
            <a:off x="4153266" y="2721114"/>
            <a:ext cx="5155096" cy="707886"/>
          </a:xfrm>
          <a:prstGeom prst="rect">
            <a:avLst/>
          </a:prstGeom>
          <a:noFill/>
        </p:spPr>
        <p:txBody>
          <a:bodyPr wrap="square" rtlCol="0">
            <a:spAutoFit/>
          </a:bodyPr>
          <a:lstStyle/>
          <a:p>
            <a:pPr algn="ctr"/>
            <a:r>
              <a:rPr lang="es-ES" sz="4000" b="1" dirty="0"/>
              <a:t>TRABAJO INFANTIL</a:t>
            </a:r>
            <a:endParaRPr lang="es-HN" sz="4000" b="1" dirty="0"/>
          </a:p>
        </p:txBody>
      </p:sp>
      <p:pic>
        <p:nvPicPr>
          <p:cNvPr id="3" name="Imagen 2">
            <a:extLst>
              <a:ext uri="{FF2B5EF4-FFF2-40B4-BE49-F238E27FC236}">
                <a16:creationId xmlns:a16="http://schemas.microsoft.com/office/drawing/2014/main" xmlns="" id="{44723309-BAB7-462D-9F2F-287C95D46FF7}"/>
              </a:ext>
            </a:extLst>
          </p:cNvPr>
          <p:cNvPicPr>
            <a:picLocks noChangeAspect="1"/>
          </p:cNvPicPr>
          <p:nvPr/>
        </p:nvPicPr>
        <p:blipFill>
          <a:blip r:embed="rId2"/>
          <a:stretch>
            <a:fillRect/>
          </a:stretch>
        </p:blipFill>
        <p:spPr>
          <a:xfrm>
            <a:off x="2658794" y="5842880"/>
            <a:ext cx="8736037" cy="759791"/>
          </a:xfrm>
          <a:prstGeom prst="rect">
            <a:avLst/>
          </a:prstGeom>
        </p:spPr>
      </p:pic>
      <p:pic>
        <p:nvPicPr>
          <p:cNvPr id="6" name="Imagen 5">
            <a:extLst>
              <a:ext uri="{FF2B5EF4-FFF2-40B4-BE49-F238E27FC236}">
                <a16:creationId xmlns:a16="http://schemas.microsoft.com/office/drawing/2014/main" xmlns="" id="{29D9796B-9A48-42E5-8942-AB3F2E6439AF}"/>
              </a:ext>
            </a:extLst>
          </p:cNvPr>
          <p:cNvPicPr>
            <a:picLocks noChangeAspect="1"/>
          </p:cNvPicPr>
          <p:nvPr/>
        </p:nvPicPr>
        <p:blipFill>
          <a:blip r:embed="rId3"/>
          <a:stretch>
            <a:fillRect/>
          </a:stretch>
        </p:blipFill>
        <p:spPr>
          <a:xfrm>
            <a:off x="9587148" y="419898"/>
            <a:ext cx="1476375" cy="857250"/>
          </a:xfrm>
          <a:prstGeom prst="rect">
            <a:avLst/>
          </a:prstGeom>
        </p:spPr>
      </p:pic>
    </p:spTree>
    <p:extLst>
      <p:ext uri="{BB962C8B-B14F-4D97-AF65-F5344CB8AC3E}">
        <p14:creationId xmlns:p14="http://schemas.microsoft.com/office/powerpoint/2010/main" val="239972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8"/>
            <a:ext cx="9543290" cy="1252330"/>
          </a:xfrm>
        </p:spPr>
        <p:txBody>
          <a:bodyPr>
            <a:normAutofit fontScale="90000"/>
          </a:bodyPr>
          <a:lstStyle/>
          <a:p>
            <a:r>
              <a:rPr lang="es-HN" sz="2700" b="1" i="1" dirty="0"/>
              <a:t>A nivel institucional, que hacen para erradicar el trabajo infantil y sus peores formas.</a:t>
            </a:r>
            <a:r>
              <a:rPr lang="es-HN" sz="2700" dirty="0"/>
              <a:t/>
            </a:r>
            <a:br>
              <a:rPr lang="es-HN" sz="2700" dirty="0"/>
            </a:br>
            <a:r>
              <a:rPr lang="es-HN" sz="2400" dirty="0"/>
              <a:t/>
            </a:r>
            <a:br>
              <a:rPr lang="es-HN" sz="2400" dirty="0"/>
            </a:br>
            <a:r>
              <a:rPr lang="es-HN" sz="2400" dirty="0"/>
              <a:t/>
            </a:r>
            <a:br>
              <a:rPr lang="es-HN" sz="2400"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404731"/>
            <a:ext cx="9939129" cy="4108174"/>
          </a:xfrm>
        </p:spPr>
        <p:txBody>
          <a:bodyPr>
            <a:normAutofit fontScale="92500" lnSpcReduction="10000"/>
          </a:bodyPr>
          <a:lstStyle/>
          <a:p>
            <a:pPr marL="0" indent="0">
              <a:buNone/>
            </a:pPr>
            <a:endParaRPr lang="es-HN" dirty="0"/>
          </a:p>
          <a:p>
            <a:r>
              <a:rPr lang="es-PA" b="1" dirty="0"/>
              <a:t>Costa Rica</a:t>
            </a:r>
            <a:r>
              <a:rPr lang="es-PA" dirty="0"/>
              <a:t>.</a:t>
            </a:r>
          </a:p>
          <a:p>
            <a:pPr marL="0" indent="0">
              <a:buNone/>
            </a:pPr>
            <a:r>
              <a:rPr lang="es-PA" dirty="0"/>
              <a:t>Ministerio de Trabajo y Seguridad Social, asegura que Costa Rica está en la recta final para erradicar el trabajo infantil ya que están reforzando acciones de erradicación a través de la Red de Empresas contra el Trabajo Infantil mediante la implementación de una guía "Conducta empresarial responsable frente al trabajo infantil y adolescente".</a:t>
            </a:r>
            <a:endParaRPr lang="es-HN" dirty="0"/>
          </a:p>
          <a:p>
            <a:pPr marL="0" indent="0">
              <a:buNone/>
            </a:pPr>
            <a:r>
              <a:rPr lang="es-PA" dirty="0"/>
              <a:t>También Costa Rica ha sido denominado país pionero en la lucha contra el trabajo infantil por parte de la Alianza 8.7 en el marco del año 2021, Año Internacional para la eliminación del trabajo infantil”.</a:t>
            </a:r>
            <a:endParaRPr lang="es-HN" dirty="0"/>
          </a:p>
          <a:p>
            <a:pPr marL="0" indent="0">
              <a:buNone/>
            </a:pPr>
            <a:r>
              <a:rPr lang="es-PA" b="1" i="1" dirty="0">
                <a:solidFill>
                  <a:schemeClr val="tx1"/>
                </a:solidFill>
              </a:rPr>
              <a:t>Es importante anotar que en este momento no hay estadísticas que dan a conocer la situación actual con respecto al trabajo infantil y adolescente. Lo cierto es que a partir del COVID 19 la pobreza aumentó (aspecto que afecta directamente a mujeres y NNA) y el desempleo creció al 17,3 %, (mujeres presentan una mayor tasa de desempleo (23,8 %) que los hombres (12,9 %).</a:t>
            </a:r>
          </a:p>
          <a:p>
            <a:pPr marL="0" indent="0">
              <a:buNone/>
            </a:pPr>
            <a:endParaRPr lang="es-PA" dirty="0"/>
          </a:p>
          <a:p>
            <a:pPr marL="0" indent="0">
              <a:buNone/>
            </a:pPr>
            <a:endParaRPr lang="es-HN" dirty="0"/>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721419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8"/>
            <a:ext cx="9543290" cy="1252330"/>
          </a:xfrm>
        </p:spPr>
        <p:txBody>
          <a:bodyPr>
            <a:normAutofit fontScale="90000"/>
          </a:bodyPr>
          <a:lstStyle/>
          <a:p>
            <a:r>
              <a:rPr lang="es-HN" sz="2700" b="1" i="1" dirty="0"/>
              <a:t>A nivel institucional, que hacen para erradicar el trabajo infantil y sus peores formas.</a:t>
            </a:r>
            <a:r>
              <a:rPr lang="es-HN" sz="2700" dirty="0"/>
              <a:t/>
            </a:r>
            <a:br>
              <a:rPr lang="es-HN" sz="2700"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404731"/>
            <a:ext cx="9939129" cy="4625008"/>
          </a:xfrm>
        </p:spPr>
        <p:txBody>
          <a:bodyPr>
            <a:normAutofit fontScale="62500" lnSpcReduction="20000"/>
          </a:bodyPr>
          <a:lstStyle/>
          <a:p>
            <a:pPr marL="0" indent="0">
              <a:buNone/>
            </a:pPr>
            <a:endParaRPr lang="es-HN" dirty="0"/>
          </a:p>
          <a:p>
            <a:r>
              <a:rPr lang="es-PA" sz="2600" b="1" dirty="0"/>
              <a:t>Guatemala.</a:t>
            </a:r>
          </a:p>
          <a:p>
            <a:pPr marL="0" indent="0">
              <a:buNone/>
            </a:pPr>
            <a:r>
              <a:rPr lang="es-HN" sz="2600" dirty="0"/>
              <a:t>En Guatemala, son el Ministerio de Educación y el Ministerio de Trabajo. </a:t>
            </a:r>
          </a:p>
          <a:p>
            <a:pPr>
              <a:buFont typeface="Wingdings" panose="05000000000000000000" pitchFamily="2" charset="2"/>
              <a:buChar char="Ø"/>
            </a:pPr>
            <a:r>
              <a:rPr lang="es-HN" sz="2600" dirty="0">
                <a:solidFill>
                  <a:srgbClr val="00B050"/>
                </a:solidFill>
              </a:rPr>
              <a:t>El primero le corresponde</a:t>
            </a:r>
            <a:r>
              <a:rPr lang="es-HN" sz="2600" dirty="0"/>
              <a:t>:</a:t>
            </a:r>
          </a:p>
          <a:p>
            <a:pPr marL="0" lvl="0" indent="0">
              <a:buNone/>
            </a:pPr>
            <a:r>
              <a:rPr lang="es-HN" sz="2600" dirty="0"/>
              <a:t>Implementación de programas de educación que aporten para la prevención y erradicación del trabajo infantil</a:t>
            </a:r>
          </a:p>
          <a:p>
            <a:pPr marL="0" lvl="0" indent="0">
              <a:buNone/>
            </a:pPr>
            <a:r>
              <a:rPr lang="es-HN" sz="2600" dirty="0"/>
              <a:t>Implementación de programas para mejorar las opciones de empleabilidad de adolescentes y jóvenes</a:t>
            </a:r>
          </a:p>
          <a:p>
            <a:pPr>
              <a:buFont typeface="Wingdings" panose="05000000000000000000" pitchFamily="2" charset="2"/>
              <a:buChar char="Ø"/>
            </a:pPr>
            <a:r>
              <a:rPr lang="es-HN" sz="2600" dirty="0">
                <a:solidFill>
                  <a:srgbClr val="00B050"/>
                </a:solidFill>
              </a:rPr>
              <a:t>El segundo, le corresponde</a:t>
            </a:r>
            <a:r>
              <a:rPr lang="es-HN" sz="2600" dirty="0"/>
              <a:t>:</a:t>
            </a:r>
          </a:p>
          <a:p>
            <a:pPr marL="0" lvl="0" indent="0">
              <a:buNone/>
            </a:pPr>
            <a:r>
              <a:rPr lang="es-HN" sz="2600" dirty="0"/>
              <a:t>Promover políticas y normas que regulen las relaciones de trabajo y la previsión social</a:t>
            </a:r>
          </a:p>
          <a:p>
            <a:pPr marL="0" lvl="0" indent="0">
              <a:buNone/>
            </a:pPr>
            <a:r>
              <a:rPr lang="es-HN" sz="2600" dirty="0"/>
              <a:t>Proponer la creación de normas laborales</a:t>
            </a:r>
          </a:p>
          <a:p>
            <a:pPr marL="0" lvl="0" indent="0">
              <a:buNone/>
            </a:pPr>
            <a:r>
              <a:rPr lang="es-HN" sz="2600" dirty="0"/>
              <a:t>Velar por el cumplimiento de las normativas en materia de trabajo infantil</a:t>
            </a:r>
          </a:p>
          <a:p>
            <a:pPr marL="0" lvl="0" indent="0">
              <a:buNone/>
            </a:pPr>
            <a:endParaRPr lang="es-HN" sz="2600" dirty="0"/>
          </a:p>
          <a:p>
            <a:pPr marL="0" indent="0">
              <a:buNone/>
            </a:pPr>
            <a:r>
              <a:rPr lang="es-HN" sz="2600" b="1" u="sng" dirty="0"/>
              <a:t>Estas acciones son muy débiles ante la poca capacidad institucional y la falta de recursos para que sean efectivas</a:t>
            </a:r>
          </a:p>
          <a:p>
            <a:pPr marL="0" indent="0">
              <a:buNone/>
            </a:pPr>
            <a:endParaRPr lang="es-PA" dirty="0"/>
          </a:p>
          <a:p>
            <a:pPr marL="0" indent="0">
              <a:buNone/>
            </a:pPr>
            <a:endParaRPr lang="es-PA" dirty="0"/>
          </a:p>
          <a:p>
            <a:pPr marL="0" indent="0">
              <a:buNone/>
            </a:pPr>
            <a:endParaRPr lang="es-HN" dirty="0"/>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1311405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8"/>
            <a:ext cx="9543290" cy="1252330"/>
          </a:xfrm>
        </p:spPr>
        <p:txBody>
          <a:bodyPr>
            <a:normAutofit fontScale="90000"/>
          </a:bodyPr>
          <a:lstStyle/>
          <a:p>
            <a:r>
              <a:rPr lang="es-HN" sz="2700" b="1" i="1" dirty="0"/>
              <a:t>A nivel institucional, que hacen para erradicar el trabajo infantil y sus peores formas.</a:t>
            </a:r>
            <a:r>
              <a:rPr lang="es-HN" sz="2700" dirty="0"/>
              <a:t/>
            </a:r>
            <a:br>
              <a:rPr lang="es-HN" sz="2700"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404731"/>
            <a:ext cx="9939129" cy="4108174"/>
          </a:xfrm>
        </p:spPr>
        <p:txBody>
          <a:bodyPr>
            <a:normAutofit lnSpcReduction="10000"/>
          </a:bodyPr>
          <a:lstStyle/>
          <a:p>
            <a:pPr marL="0" indent="0">
              <a:buNone/>
            </a:pPr>
            <a:endParaRPr lang="es-HN" dirty="0"/>
          </a:p>
          <a:p>
            <a:r>
              <a:rPr lang="es-PA" b="1" dirty="0"/>
              <a:t>Honduras.</a:t>
            </a:r>
          </a:p>
          <a:p>
            <a:pPr marL="0" indent="0">
              <a:buNone/>
            </a:pPr>
            <a:r>
              <a:rPr lang="es-HN" dirty="0"/>
              <a:t>La Secretaría de Estado en los Despachos del Trabajo y Seguridad Social debe ser fortalecida para lograr el cumplimiento de su mandato en materia de la erradicación gradual y progresiva del trabajo infantil, atraves de La Comisión Nacional para la Erradicación Gradual y Progresiva del Trabajo Infantil, es una instancia de vital importancia para lograr la implementación de la Hoja de Ruta para hacer de Honduras un País Libre de Trabajo Infantil y sus Peores Formas y lograr así, la atención del fenómeno del trabajo infantil y su erradicación gradual y progresiva, </a:t>
            </a:r>
          </a:p>
          <a:p>
            <a:pPr marL="0" indent="0">
              <a:buNone/>
            </a:pPr>
            <a:endParaRPr lang="es-HN" b="1" i="1" dirty="0"/>
          </a:p>
          <a:p>
            <a:pPr marL="0" indent="0">
              <a:buNone/>
            </a:pPr>
            <a:r>
              <a:rPr lang="es-HN" b="1" i="1" dirty="0"/>
              <a:t>por lo que, resulta imperioso revisar, reestructurar y fortalecer su existencia y adecuado funcionamiento para el cumplimiento de sus fines y objetivos. Esta instancia ha sido relegada y no hay voluntad para brindarle las herramientas, ni el presupuesto, para su funcionamiento.</a:t>
            </a:r>
          </a:p>
          <a:p>
            <a:pPr marL="0" indent="0">
              <a:buNone/>
            </a:pPr>
            <a:endParaRPr lang="es-PA" dirty="0"/>
          </a:p>
          <a:p>
            <a:pPr marL="0" indent="0">
              <a:buNone/>
            </a:pPr>
            <a:endParaRPr lang="es-PA" dirty="0"/>
          </a:p>
          <a:p>
            <a:pPr marL="0" indent="0">
              <a:buNone/>
            </a:pPr>
            <a:endParaRPr lang="es-HN" dirty="0"/>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2822939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8"/>
            <a:ext cx="9543290" cy="1252330"/>
          </a:xfrm>
        </p:spPr>
        <p:txBody>
          <a:bodyPr>
            <a:normAutofit fontScale="90000"/>
          </a:bodyPr>
          <a:lstStyle/>
          <a:p>
            <a:r>
              <a:rPr lang="es-HN" sz="2700" b="1" i="1" dirty="0"/>
              <a:t>A nivel institucional, que hacen para erradicar el trabajo infantil y sus peores formas.</a:t>
            </a:r>
            <a:r>
              <a:rPr lang="es-HN" sz="2700" dirty="0"/>
              <a:t/>
            </a:r>
            <a:br>
              <a:rPr lang="es-HN" sz="2700"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404730"/>
            <a:ext cx="9939129" cy="4505739"/>
          </a:xfrm>
        </p:spPr>
        <p:txBody>
          <a:bodyPr>
            <a:normAutofit/>
          </a:bodyPr>
          <a:lstStyle/>
          <a:p>
            <a:pPr marL="0" indent="0">
              <a:buNone/>
            </a:pPr>
            <a:endParaRPr lang="es-HN" dirty="0"/>
          </a:p>
          <a:p>
            <a:r>
              <a:rPr lang="es-PA" sz="1900" b="1" dirty="0"/>
              <a:t>El Salvador</a:t>
            </a:r>
            <a:r>
              <a:rPr lang="es-PA" sz="1900" dirty="0"/>
              <a:t>.</a:t>
            </a:r>
          </a:p>
          <a:p>
            <a:r>
              <a:rPr lang="es-HN" sz="1900" i="1" dirty="0"/>
              <a:t>Las carteras Ministeriales de Educación y Trabajo coordinan mediante una hoja de ruta orientada a la erradicación y con </a:t>
            </a:r>
            <a:r>
              <a:rPr lang="es-HN" sz="1900" i="1" u="sng" dirty="0"/>
              <a:t>un proyecto 2015-2020 denominado” Erradicación del Trabajo Infantil en El Salvador a través del empoderamiento económico y la inclusión social” busca en diferentes áreas </a:t>
            </a:r>
            <a:r>
              <a:rPr lang="es-HN" sz="1900" i="1" dirty="0"/>
              <a:t>: </a:t>
            </a:r>
            <a:endParaRPr lang="es-HN" sz="1900" dirty="0"/>
          </a:p>
          <a:p>
            <a:pPr lvl="2"/>
            <a:r>
              <a:rPr lang="es-HN" sz="1500" i="1" dirty="0"/>
              <a:t>En Sistemas de Protección, el proyecto persigue fortalecer la capacidad de inspección laboral función del Ministerio del Trabajo y Previsión Social, construir un protocolo de atención interinstitucional para víctimas del trabajo infantil, fortalecer la aplicación de la ley para esos casos. </a:t>
            </a:r>
            <a:endParaRPr lang="es-HN" sz="1500" dirty="0"/>
          </a:p>
          <a:p>
            <a:pPr lvl="2"/>
            <a:r>
              <a:rPr lang="es-HN" sz="1500" i="1" dirty="0"/>
              <a:t>En cuanto al Ministerio de educación asumen el sexto componente de Educación, reconociendo que 4 de cada 10 niños que trabajan no están incorporados a las escuelas. La meta es incorporarlos a las aulas, a través de la educación formal y no formal. </a:t>
            </a:r>
            <a:endParaRPr lang="es-PA" sz="1500" dirty="0"/>
          </a:p>
          <a:p>
            <a:pPr marL="0" indent="0">
              <a:buNone/>
            </a:pPr>
            <a:endParaRPr lang="es-HN" dirty="0"/>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1746388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152401"/>
            <a:ext cx="9543290" cy="1252330"/>
          </a:xfrm>
          <a:ln>
            <a:noFill/>
          </a:ln>
        </p:spPr>
        <p:txBody>
          <a:bodyPr>
            <a:normAutofit fontScale="90000"/>
          </a:bodyPr>
          <a:lstStyle/>
          <a:p>
            <a:r>
              <a:rPr lang="es-HN" sz="2700" b="1" i="1" dirty="0"/>
              <a:t>Recomendaciones que ha brindado el comité de derechos del niño, sobre la erradicación del trabajo infantil y la inclusión de estos en el sector educativo</a:t>
            </a:r>
            <a:r>
              <a:rPr lang="es-HN" b="1" i="1" dirty="0"/>
              <a:t>.</a:t>
            </a:r>
            <a:r>
              <a:rPr lang="es-HN" dirty="0"/>
              <a:t/>
            </a:r>
            <a:br>
              <a:rPr lang="es-HN" dirty="0"/>
            </a:br>
            <a:r>
              <a:rPr lang="es-HN" dirty="0"/>
              <a:t/>
            </a:r>
            <a:br>
              <a:rPr lang="es-HN"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749287"/>
            <a:ext cx="9939129" cy="4465983"/>
          </a:xfrm>
        </p:spPr>
        <p:txBody>
          <a:bodyPr>
            <a:normAutofit fontScale="70000" lnSpcReduction="20000"/>
          </a:bodyPr>
          <a:lstStyle/>
          <a:p>
            <a:pPr marL="0" indent="0">
              <a:buNone/>
            </a:pPr>
            <a:endParaRPr lang="es-HN" dirty="0"/>
          </a:p>
          <a:p>
            <a:pPr marL="0" indent="0">
              <a:buNone/>
            </a:pPr>
            <a:r>
              <a:rPr lang="es-PA" sz="2000" dirty="0"/>
              <a:t>Costa Rica.</a:t>
            </a:r>
          </a:p>
          <a:p>
            <a:pPr marL="0" indent="0">
              <a:buNone/>
            </a:pPr>
            <a:r>
              <a:rPr lang="es-HN" sz="2000" dirty="0"/>
              <a:t>Garantizar la disponibilidad de la educación: </a:t>
            </a:r>
          </a:p>
          <a:p>
            <a:pPr lvl="1"/>
            <a:r>
              <a:rPr lang="es-HN" sz="1800" b="1" dirty="0"/>
              <a:t>Preescolar</a:t>
            </a:r>
            <a:r>
              <a:rPr lang="es-HN" sz="1800" dirty="0"/>
              <a:t> para los niños que viven en condiciones socioeconómicas desfavorables y reducir las tasas de deserción escolar y repetición en la enseñanza secundaria</a:t>
            </a:r>
          </a:p>
          <a:p>
            <a:pPr lvl="1"/>
            <a:r>
              <a:rPr lang="es-HN" sz="1800" b="1" dirty="0"/>
              <a:t>Bilingüe</a:t>
            </a:r>
            <a:r>
              <a:rPr lang="es-HN" sz="1800" dirty="0"/>
              <a:t> apropiada; eliminar en la educación la estigmatización de adolescentes embarazadas y que facilite a las madres jóvenes su reingreso a las escuelas</a:t>
            </a:r>
          </a:p>
          <a:p>
            <a:pPr lvl="1"/>
            <a:r>
              <a:rPr lang="es-HN" sz="1800" b="1" dirty="0"/>
              <a:t>Inclusiva</a:t>
            </a:r>
            <a:r>
              <a:rPr lang="es-HN" sz="1800" dirty="0"/>
              <a:t> para inscripción de todos los niños con discapacidades en las escuelas principales, independientemente del tipo de discapacidad, edad o lugar de residencia, asegurando la provisión de medidas de accesibilidad y apoyos individualizados. Además, reduciendo las brechas existentes para las personas indígenas en el sistema de educación con respecto a la asistencia escolar y la conclusión de los estudios, los logros del aprendizaje y la igualdad de oportunidades</a:t>
            </a:r>
          </a:p>
          <a:p>
            <a:pPr lvl="1"/>
            <a:r>
              <a:rPr lang="es-HN" sz="1800" b="1" dirty="0"/>
              <a:t>Equitativa</a:t>
            </a:r>
            <a:r>
              <a:rPr lang="es-HN" sz="1800" dirty="0"/>
              <a:t> a todos los servicios en la comunidad, incluyendo salud, lugares culturales, ocio y turismo</a:t>
            </a:r>
          </a:p>
          <a:p>
            <a:pPr lvl="1"/>
            <a:r>
              <a:rPr lang="es-HN" sz="1800" b="1" dirty="0"/>
              <a:t>De las minorías </a:t>
            </a:r>
            <a:r>
              <a:rPr lang="es-HN" sz="1800" dirty="0"/>
              <a:t>eliminando todos los obstáculos y la discriminación estructural contra ellas.</a:t>
            </a:r>
          </a:p>
          <a:p>
            <a:pPr lvl="1"/>
            <a:r>
              <a:rPr lang="es-HN" sz="1800" b="1" dirty="0"/>
              <a:t>De calidad </a:t>
            </a:r>
            <a:r>
              <a:rPr lang="es-HN" sz="1800" dirty="0"/>
              <a:t>de esta para los niños, en especial los que viven en zonas rurales y los pertenecientes a minorías. </a:t>
            </a:r>
          </a:p>
          <a:p>
            <a:pPr lvl="1"/>
            <a:r>
              <a:rPr lang="es-HN" sz="1800" b="1" dirty="0"/>
              <a:t>Sistemática</a:t>
            </a:r>
            <a:r>
              <a:rPr lang="es-HN" sz="1800" dirty="0"/>
              <a:t> de concientización y capacitación sobre las disposiciones del Protocolo Facultativo para todos los grupos profesionales relevantes, incluyendo los que trabajan con niños en busca de asilo, refugiados y migrantes que proceden de países afectados por conflicto armado y violencia por grupos armados no estables.</a:t>
            </a:r>
          </a:p>
          <a:p>
            <a:pPr marL="0" indent="0">
              <a:buNone/>
            </a:pPr>
            <a:endParaRPr lang="es-HN" dirty="0"/>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1291289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152401"/>
            <a:ext cx="9543290" cy="1252330"/>
          </a:xfrm>
        </p:spPr>
        <p:txBody>
          <a:bodyPr>
            <a:normAutofit fontScale="90000"/>
          </a:bodyPr>
          <a:lstStyle/>
          <a:p>
            <a:r>
              <a:rPr lang="es-HN" sz="2700" b="1" i="1" dirty="0"/>
              <a:t>Recomendaciones que ha brindado el comité de derechos del niño, sobre la erradicación del trabajo infantil y la inclusión de estos en el sector educativo.</a:t>
            </a:r>
            <a:r>
              <a:rPr lang="es-HN" sz="2700" dirty="0"/>
              <a:t/>
            </a:r>
            <a:br>
              <a:rPr lang="es-HN" sz="2700" dirty="0"/>
            </a:br>
            <a:r>
              <a:rPr lang="es-HN" dirty="0"/>
              <a:t/>
            </a:r>
            <a:br>
              <a:rPr lang="es-HN"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2040835" y="1683026"/>
            <a:ext cx="9939129" cy="4638260"/>
          </a:xfrm>
        </p:spPr>
        <p:txBody>
          <a:bodyPr>
            <a:normAutofit fontScale="92500" lnSpcReduction="20000"/>
          </a:bodyPr>
          <a:lstStyle/>
          <a:p>
            <a:pPr marL="0" indent="0">
              <a:buNone/>
            </a:pPr>
            <a:endParaRPr lang="es-HN" dirty="0"/>
          </a:p>
          <a:p>
            <a:pPr marL="0" indent="0">
              <a:buNone/>
            </a:pPr>
            <a:r>
              <a:rPr lang="es-PA" b="1" dirty="0"/>
              <a:t>Guatemala</a:t>
            </a:r>
            <a:r>
              <a:rPr lang="es-PA" dirty="0"/>
              <a:t>.</a:t>
            </a:r>
          </a:p>
          <a:p>
            <a:r>
              <a:rPr lang="es-HN" dirty="0"/>
              <a:t>El Comité recomienda que el Estado Parte intensifique sus esfuerzos para eliminar el trabajo infantil en todos los sectores económicos, incluso prohibiendo el trabajo infantil en su legislación, de conformidad con las normas internacionales estableciendo programas multisectoriales a nivel local y regional contra el trabajo infantil</a:t>
            </a:r>
          </a:p>
          <a:p>
            <a:r>
              <a:rPr lang="es-HN" b="1" dirty="0">
                <a:solidFill>
                  <a:srgbClr val="00B050"/>
                </a:solidFill>
              </a:rPr>
              <a:t>Recomendación 38</a:t>
            </a:r>
            <a:r>
              <a:rPr lang="es-HN" dirty="0"/>
              <a:t>. Con referencia a su observación general núm. 1 (2001) sobre los objetivos de la educación y tomando nota de la meta 4.a de los Objetivos de Desarrollo Sostenible para construir y mejorar las instalaciones educativas para que sean sensibles al género y a las discapacidades de los niños, niñas y adolescentes y ofrezcan entornos de aprendizaje no violentos, inclusivos y eficaces para todos, el Comité recomienda que el Estado Parte:</a:t>
            </a:r>
          </a:p>
          <a:p>
            <a:pPr lvl="2"/>
            <a:r>
              <a:rPr lang="es-HN" dirty="0"/>
              <a:t>a) Adopte una estrategia destinada a aumentar la inscripción de niños, niñas y adolescentes en la escuela primaria, secundaria y preescolar, en particular los que viven en zonas con altos niveles de pobreza multidimensional;</a:t>
            </a:r>
          </a:p>
          <a:p>
            <a:pPr lvl="2"/>
            <a:r>
              <a:rPr lang="es-HN" dirty="0"/>
              <a:t>b) Desarrolle programas destinados a mejorar la calidad de la educación y busque cooperación técnica y asistencia para la capacitación de los docentes, y el acceso a tecnologías educativas; y</a:t>
            </a:r>
          </a:p>
          <a:p>
            <a:pPr lvl="2"/>
            <a:r>
              <a:rPr lang="es-HN" dirty="0"/>
              <a:t>c) Adopte medidas para abordar la deserción escolar, teniendo en cuenta las barreras para acceder a la educación que afectan a las niñas indígenas.</a:t>
            </a:r>
          </a:p>
          <a:p>
            <a:pPr marL="0" indent="0">
              <a:buNone/>
            </a:pPr>
            <a:endParaRPr lang="es-HN" dirty="0"/>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4250965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152401"/>
            <a:ext cx="9543290" cy="1252330"/>
          </a:xfrm>
        </p:spPr>
        <p:txBody>
          <a:bodyPr>
            <a:normAutofit fontScale="90000"/>
          </a:bodyPr>
          <a:lstStyle/>
          <a:p>
            <a:r>
              <a:rPr lang="es-HN" sz="2700" b="1" i="1" dirty="0"/>
              <a:t>Recomendaciones que ha brindado el comité de derechos del niño, sobre la erradicación del trabajo infantil y la inclusión de estos en el sector educativo</a:t>
            </a:r>
            <a:r>
              <a:rPr lang="es-HN" b="1" i="1" dirty="0"/>
              <a:t>.</a:t>
            </a:r>
            <a:r>
              <a:rPr lang="es-HN" dirty="0"/>
              <a:t/>
            </a:r>
            <a:br>
              <a:rPr lang="es-HN" dirty="0"/>
            </a:br>
            <a:r>
              <a:rPr lang="es-HN" dirty="0"/>
              <a:t/>
            </a:r>
            <a:br>
              <a:rPr lang="es-HN"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616766"/>
            <a:ext cx="9939129" cy="4638260"/>
          </a:xfrm>
        </p:spPr>
        <p:txBody>
          <a:bodyPr>
            <a:normAutofit fontScale="92500" lnSpcReduction="10000"/>
          </a:bodyPr>
          <a:lstStyle/>
          <a:p>
            <a:pPr marL="0" indent="0">
              <a:buNone/>
            </a:pPr>
            <a:endParaRPr lang="es-HN" dirty="0"/>
          </a:p>
          <a:p>
            <a:pPr marL="0" indent="0">
              <a:buNone/>
            </a:pPr>
            <a:r>
              <a:rPr lang="es-PA" b="1" dirty="0"/>
              <a:t>Honduras</a:t>
            </a:r>
            <a:r>
              <a:rPr lang="es-PA" dirty="0"/>
              <a:t>.</a:t>
            </a:r>
          </a:p>
          <a:p>
            <a:r>
              <a:rPr lang="es-HN" dirty="0"/>
              <a:t>72. El Comité toma nota del establecimiento de la Comisión Nacional para la Erradicación del Trabajo Infantil, así como la formulación y adopción del Plan Nacional de Acción para la Erradicación Gradual y Progresiva del Trabajo Infantil. </a:t>
            </a:r>
          </a:p>
          <a:p>
            <a:pPr marL="0" indent="0">
              <a:buNone/>
            </a:pPr>
            <a:r>
              <a:rPr lang="es-HN" dirty="0"/>
              <a:t>Sin embargo, está preocupado por lo siguiente: a) No se han presupuestado fondos 	para la ejecución del Plan Nacional. b) Un gran número de niños -en particular en las 	zonas rurales y en las comunidades indígenas- sigue trabajando en condiciones de alto 	riesgo y explotación. </a:t>
            </a:r>
          </a:p>
          <a:p>
            <a:pPr lvl="1"/>
            <a:r>
              <a:rPr lang="es-HN" dirty="0"/>
              <a:t>Es motivo de particular preocupación para el Comité la situación de los niños que son explotados en la pesca en aguas profundas, en particular en Puerto Lempira, con consecuencias graves para su salud. c) Los niños que son empleados domésticos a menudo trabajan en condiciones difíciles, pues deben recorrer grandes distancias de su hogar al trabajo, su salario es bajo, sus jornadas laborales largas y son particularmente vulnerables al maltrato y el abuso, incluido el abuso sexual, a manos de sus empleadores. d) Un gran número de niños de 14 a 17 años trabajan en explotaciones mineras. </a:t>
            </a:r>
          </a:p>
          <a:p>
            <a:pPr marL="0" indent="0">
              <a:buNone/>
            </a:pPr>
            <a:r>
              <a:rPr lang="es-HN" dirty="0">
                <a:solidFill>
                  <a:srgbClr val="FF0000"/>
                </a:solidFill>
              </a:rPr>
              <a:t>Un alto porcentaje de los niños que trabajan no van a la escuela. </a:t>
            </a:r>
          </a:p>
          <a:p>
            <a:pPr marL="0" indent="0">
              <a:buNone/>
            </a:pPr>
            <a:endParaRPr lang="es-HN" dirty="0"/>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4121700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152401"/>
            <a:ext cx="9543290" cy="1252330"/>
          </a:xfrm>
        </p:spPr>
        <p:txBody>
          <a:bodyPr>
            <a:normAutofit fontScale="90000"/>
          </a:bodyPr>
          <a:lstStyle/>
          <a:p>
            <a:r>
              <a:rPr lang="es-HN" sz="2700" b="1" i="1" dirty="0"/>
              <a:t>Recomendaciones que ha brindado el comité de derechos del niño, sobre la erradicación del trabajo infantil y la inclusión de estos en el sector educativo</a:t>
            </a:r>
            <a:r>
              <a:rPr lang="es-HN" b="1" i="1" dirty="0"/>
              <a:t>.</a:t>
            </a:r>
            <a:r>
              <a:rPr lang="es-HN" dirty="0"/>
              <a:t/>
            </a:r>
            <a:br>
              <a:rPr lang="es-HN" dirty="0"/>
            </a:br>
            <a:r>
              <a:rPr lang="es-HN" dirty="0"/>
              <a:t/>
            </a:r>
            <a:br>
              <a:rPr lang="es-HN"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895061"/>
            <a:ext cx="9939129" cy="3670852"/>
          </a:xfrm>
        </p:spPr>
        <p:txBody>
          <a:bodyPr>
            <a:normAutofit fontScale="92500" lnSpcReduction="10000"/>
          </a:bodyPr>
          <a:lstStyle/>
          <a:p>
            <a:pPr marL="0" indent="0">
              <a:buNone/>
            </a:pPr>
            <a:endParaRPr lang="es-HN" dirty="0"/>
          </a:p>
          <a:p>
            <a:pPr marL="0" indent="0">
              <a:buNone/>
            </a:pPr>
            <a:r>
              <a:rPr lang="es-PA" b="1" dirty="0"/>
              <a:t>El Salvador</a:t>
            </a:r>
            <a:r>
              <a:rPr lang="es-PA" dirty="0"/>
              <a:t>.</a:t>
            </a:r>
          </a:p>
          <a:p>
            <a:pPr>
              <a:buAutoNum type="arabicPeriod" startAt="48"/>
            </a:pPr>
            <a:r>
              <a:rPr lang="es-ES_tradnl" dirty="0"/>
              <a:t>Si bien acoge con satisfacción la creación del Sistema de Información para el Monitoreo y Evaluación del Trabajo Infantil, </a:t>
            </a:r>
          </a:p>
          <a:p>
            <a:pPr marL="0" indent="0">
              <a:buNone/>
            </a:pPr>
            <a:r>
              <a:rPr lang="es-ES_tradnl" dirty="0"/>
              <a:t>El Comité observa que, a pesar de los esfuerzos realizados para reducir el trabajo infantil, </a:t>
            </a:r>
            <a:r>
              <a:rPr lang="es-ES_tradnl" u="sng" dirty="0"/>
              <a:t>el número de niños que trabajan es sistemáticamente elevado, y recomienda al Estado parte que refuerce sus medidas para luchar contra la explotación económica de los niños, especialmente en las zonas rurales, y en particular de las niñas que trabajan en el servicio doméstico </a:t>
            </a:r>
            <a:r>
              <a:rPr lang="es-ES_tradnl" dirty="0"/>
              <a:t>y de los niños varones que trabajan en la agricultura y el comercio. </a:t>
            </a:r>
          </a:p>
          <a:p>
            <a:pPr marL="0" indent="0">
              <a:buNone/>
            </a:pPr>
            <a:r>
              <a:rPr lang="es-ES_tradnl" dirty="0"/>
              <a:t>También le recomienda que siga recabando la asistencia técnica del Programa Internacional para la Erradicación del Trabajo Infantil de la Organización Internacional del Trabajo.</a:t>
            </a: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2067018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p:txBody>
          <a:bodyPr>
            <a:normAutofit/>
          </a:bodyPr>
          <a:lstStyle/>
          <a:p>
            <a:r>
              <a:rPr lang="es-ES" sz="2800" b="1" dirty="0"/>
              <a:t>P</a:t>
            </a:r>
            <a:r>
              <a:rPr lang="es-HN" sz="2800" b="1" dirty="0"/>
              <a:t>RINCIPALES MOTIVACIONES</a:t>
            </a:r>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2213113" y="1905001"/>
            <a:ext cx="9291499" cy="4006222"/>
          </a:xfrm>
        </p:spPr>
        <p:txBody>
          <a:bodyPr>
            <a:normAutofit fontScale="92500" lnSpcReduction="20000"/>
          </a:bodyPr>
          <a:lstStyle/>
          <a:p>
            <a:r>
              <a:rPr lang="es-ES" sz="2000" dirty="0"/>
              <a:t>Las principales motivaciones identificadas para iniciar una actividad laboral son la vulnerabilidad económica y la necesidad de un mayor ingreso económico para solventar las necesidades básicas. </a:t>
            </a:r>
          </a:p>
          <a:p>
            <a:endParaRPr lang="es-ES" sz="2000" dirty="0"/>
          </a:p>
          <a:p>
            <a:r>
              <a:rPr lang="es-ES" sz="2000" dirty="0"/>
              <a:t>En la mayoría de los casos, los NNA desconocen completamente sus derechos laborales y la existencia de leyes que reglamentan la tipología de trabajo, las horas de trabajo, la remuneración, y las necesidades específicas de seguridad en el trabajo. </a:t>
            </a:r>
          </a:p>
          <a:p>
            <a:endParaRPr lang="es-ES" sz="2000" dirty="0"/>
          </a:p>
          <a:p>
            <a:r>
              <a:rPr lang="es-ES" sz="2000" dirty="0"/>
              <a:t>En la mayoría de los casos, el trabajo se ha acompañado con el abandono escolar y es percibido por parte de los NNA y de sus familias como un aspecto de responsabilidad y madurez, sin considerarlo como una vulneración de derecho, ni destacando los aspectos negativos que puede conllevar.</a:t>
            </a:r>
            <a:endParaRPr lang="es-HN" sz="2000" dirty="0"/>
          </a:p>
          <a:p>
            <a:endParaRPr lang="es-HN" sz="2000" dirty="0"/>
          </a:p>
        </p:txBody>
      </p:sp>
    </p:spTree>
    <p:extLst>
      <p:ext uri="{BB962C8B-B14F-4D97-AF65-F5344CB8AC3E}">
        <p14:creationId xmlns:p14="http://schemas.microsoft.com/office/powerpoint/2010/main" val="1300600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95582" y="372319"/>
            <a:ext cx="8911687" cy="422811"/>
          </a:xfrm>
        </p:spPr>
        <p:txBody>
          <a:bodyPr>
            <a:normAutofit fontScale="90000"/>
          </a:bodyPr>
          <a:lstStyle/>
          <a:p>
            <a:pPr algn="ctr"/>
            <a:r>
              <a:rPr lang="es-HN" sz="2200" b="1" dirty="0"/>
              <a:t>NORMATIVA PARA ERRADICAR EL TRABAJO INFANTIL</a:t>
            </a:r>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2353391" y="1414670"/>
            <a:ext cx="9390753" cy="4545495"/>
          </a:xfrm>
        </p:spPr>
        <p:txBody>
          <a:bodyPr>
            <a:normAutofit fontScale="70000" lnSpcReduction="20000"/>
          </a:bodyPr>
          <a:lstStyle/>
          <a:p>
            <a:pPr>
              <a:lnSpc>
                <a:spcPct val="120000"/>
              </a:lnSpc>
            </a:pPr>
            <a:r>
              <a:rPr lang="es-HN" sz="2600" dirty="0"/>
              <a:t>Los Estados de Centroamérica han suscrito los principales instrumentos internacionales sobre trabajo infantil y han adecuado su ordenamiento jurídico interno, en consonancia con los estándares establecidos en la normativa internacional. </a:t>
            </a:r>
          </a:p>
          <a:p>
            <a:pPr>
              <a:lnSpc>
                <a:spcPct val="120000"/>
              </a:lnSpc>
            </a:pPr>
            <a:endParaRPr lang="es-HN" sz="2600" dirty="0"/>
          </a:p>
          <a:p>
            <a:pPr>
              <a:lnSpc>
                <a:spcPct val="120000"/>
              </a:lnSpc>
            </a:pPr>
            <a:r>
              <a:rPr lang="es-HN" sz="2600" dirty="0"/>
              <a:t>No obstante, estos importantes avances normativos e institucionales en materia de trabajo infantil, </a:t>
            </a:r>
            <a:r>
              <a:rPr lang="es-HN" sz="2600" dirty="0">
                <a:solidFill>
                  <a:srgbClr val="FF0000"/>
                </a:solidFill>
              </a:rPr>
              <a:t>es evidente que existen grandes brechas entre lo establecido en las normas nacionales e internacionales y la situación que diariamente afronta la niñez trabajadora en cada país</a:t>
            </a:r>
            <a:r>
              <a:rPr lang="es-HN" sz="2600" dirty="0"/>
              <a:t>, especialmente la que se ve sometida a ejecutar las peores formas de trabajo infantil, se refleja en:</a:t>
            </a:r>
          </a:p>
          <a:p>
            <a:pPr lvl="2"/>
            <a:r>
              <a:rPr lang="es-PA" sz="2200" dirty="0"/>
              <a:t>Debilidad institucional en general de las entidades de gobierno para aplicar las normativas</a:t>
            </a:r>
            <a:endParaRPr lang="es-HN" sz="2200" dirty="0"/>
          </a:p>
          <a:p>
            <a:pPr lvl="2"/>
            <a:r>
              <a:rPr lang="es-PA" sz="2200" dirty="0"/>
              <a:t>Poca o ninguna asignación de presupuesto público para implementar las normativas</a:t>
            </a:r>
            <a:endParaRPr lang="es-HN" sz="2200" dirty="0"/>
          </a:p>
          <a:p>
            <a:pPr lvl="2"/>
            <a:r>
              <a:rPr lang="es-PA" sz="2200" dirty="0"/>
              <a:t>Poca o ninguna asignación de presupuesto público para implementar programas específicos y directos para erradicar el trabajo infantil.</a:t>
            </a:r>
            <a:endParaRPr lang="es-HN" sz="2200" dirty="0"/>
          </a:p>
          <a:p>
            <a:endParaRPr lang="es-HN" sz="2000" dirty="0"/>
          </a:p>
        </p:txBody>
      </p:sp>
    </p:spTree>
    <p:extLst>
      <p:ext uri="{BB962C8B-B14F-4D97-AF65-F5344CB8AC3E}">
        <p14:creationId xmlns:p14="http://schemas.microsoft.com/office/powerpoint/2010/main" val="1762603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7"/>
            <a:ext cx="9543290" cy="2397386"/>
          </a:xfrm>
        </p:spPr>
        <p:txBody>
          <a:bodyPr>
            <a:normAutofit/>
          </a:bodyPr>
          <a:lstStyle/>
          <a:p>
            <a:pPr algn="ctr"/>
            <a:r>
              <a:rPr lang="es-HN" sz="2000" b="1" i="1" dirty="0"/>
              <a:t>ESTÁNDARES ESTABLECIDOS EN LA NORMATIVA DEL SISTEMA UNIVERSAL Y DEL SISTEMA INTERAMERICANO DE PROTECCIÓN DE LOS DERECHOS HUMANOS SOBRE TRABAJO INFANTIL</a:t>
            </a: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2100607" y="2232007"/>
            <a:ext cx="9390753" cy="3167269"/>
          </a:xfrm>
        </p:spPr>
        <p:txBody>
          <a:bodyPr>
            <a:normAutofit/>
          </a:bodyPr>
          <a:lstStyle/>
          <a:p>
            <a:r>
              <a:rPr lang="es-HN" dirty="0"/>
              <a:t>Los estándares establecidos en la normativa del Sistema Universal y del Sistema Interamericano de Protección de los Derechos Humanos sobre trabajo infantil, </a:t>
            </a:r>
            <a:r>
              <a:rPr lang="es-HN" dirty="0">
                <a:solidFill>
                  <a:srgbClr val="FF0000"/>
                </a:solidFill>
              </a:rPr>
              <a:t>no presentan contradicciones, por el contrario, se encuentran en armonía y se complementan mutuamente</a:t>
            </a:r>
            <a:r>
              <a:rPr lang="es-HN" dirty="0"/>
              <a:t>. </a:t>
            </a:r>
          </a:p>
          <a:p>
            <a:endParaRPr lang="es-HN" dirty="0"/>
          </a:p>
          <a:p>
            <a:r>
              <a:rPr lang="es-HN" dirty="0"/>
              <a:t>En los diversos instrumentos internacionales sobre trabajo infantil, se establece como regla general que la edad mínima de ingreso al </a:t>
            </a:r>
            <a:r>
              <a:rPr lang="es-HN" dirty="0">
                <a:solidFill>
                  <a:srgbClr val="FF0000"/>
                </a:solidFill>
              </a:rPr>
              <a:t>trabajo no deberá ser inferior a quince años o la edad </a:t>
            </a:r>
            <a:r>
              <a:rPr lang="es-HN" dirty="0"/>
              <a:t>en que cesa la obligación escolar, sin embargo, vía excepción, los Estados podrán especificar otros rangos de edad mínima de ingreso al trabajo. </a:t>
            </a:r>
          </a:p>
        </p:txBody>
      </p:sp>
    </p:spTree>
    <p:extLst>
      <p:ext uri="{BB962C8B-B14F-4D97-AF65-F5344CB8AC3E}">
        <p14:creationId xmlns:p14="http://schemas.microsoft.com/office/powerpoint/2010/main" val="53499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7"/>
            <a:ext cx="9543290" cy="2397386"/>
          </a:xfrm>
        </p:spPr>
        <p:txBody>
          <a:bodyPr>
            <a:normAutofit/>
          </a:bodyPr>
          <a:lstStyle/>
          <a:p>
            <a:pPr algn="ctr"/>
            <a:r>
              <a:rPr lang="es-HN" sz="2000" b="1" i="1" dirty="0"/>
              <a:t>ESTÁNDARES ESTABLECIDOS EN LA NORMATIVA DEL SISTEMA UNIVERSAL Y DEL SISTEMA INTERAMERICANO DE PROTECCIÓN DE LOS DERECHOS HUMANOS SOBRE TRABAJO INFANTIL</a:t>
            </a:r>
            <a:r>
              <a:rPr lang="es-HN" sz="2000" dirty="0"/>
              <a:t/>
            </a:r>
            <a:br>
              <a:rPr lang="es-HN" sz="2000" dirty="0"/>
            </a:br>
            <a:endParaRPr lang="es-HN" sz="2000"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997816"/>
            <a:ext cx="9939129" cy="3889513"/>
          </a:xfrm>
        </p:spPr>
        <p:txBody>
          <a:bodyPr>
            <a:normAutofit fontScale="55000" lnSpcReduction="20000"/>
          </a:bodyPr>
          <a:lstStyle/>
          <a:p>
            <a:pPr marL="0" indent="0">
              <a:buNone/>
            </a:pPr>
            <a:r>
              <a:rPr lang="es-HN" sz="2900" dirty="0"/>
              <a:t>De acuerdo con las siguientes condiciones: </a:t>
            </a:r>
          </a:p>
          <a:p>
            <a:pPr lvl="0"/>
            <a:r>
              <a:rPr lang="es-HN" sz="2900" dirty="0">
                <a:solidFill>
                  <a:srgbClr val="C00000"/>
                </a:solidFill>
              </a:rPr>
              <a:t>Trece a quince años</a:t>
            </a:r>
            <a:r>
              <a:rPr lang="es-HN" sz="2900" dirty="0"/>
              <a:t>, en trabajos ligeros, a condición de que éstos no sean susceptibles de perjudicar su salud o desarrollo y que la naturaleza del trabajo no perjudique su asistencia a la escuela, su participación en programas de orientación o formación profesional. </a:t>
            </a:r>
          </a:p>
          <a:p>
            <a:pPr lvl="0"/>
            <a:endParaRPr lang="es-HN" sz="2900" dirty="0"/>
          </a:p>
          <a:p>
            <a:pPr lvl="0"/>
            <a:r>
              <a:rPr lang="es-HN" sz="2900" dirty="0">
                <a:solidFill>
                  <a:srgbClr val="C00000"/>
                </a:solidFill>
              </a:rPr>
              <a:t>Catorce años</a:t>
            </a:r>
            <a:r>
              <a:rPr lang="es-HN" sz="2900" dirty="0"/>
              <a:t>, en los Estados cuya economía y medios de educación estén insuficientemente desarrollados. </a:t>
            </a:r>
          </a:p>
          <a:p>
            <a:pPr lvl="0"/>
            <a:r>
              <a:rPr lang="es-HN" sz="2900" dirty="0"/>
              <a:t>Dieciséis años, para la ejecución de trabajo peligroso, pero que la autoridad competente haya autorizado su realización previa comprobación que se ha garantizado la salud, la seguridad y la moralidad de las y los niños que ejecutarán este tipo de trabajo. </a:t>
            </a:r>
          </a:p>
          <a:p>
            <a:pPr lvl="0"/>
            <a:endParaRPr lang="es-HN" sz="2900" dirty="0"/>
          </a:p>
          <a:p>
            <a:pPr lvl="0"/>
            <a:r>
              <a:rPr lang="es-HN" sz="2900" dirty="0">
                <a:solidFill>
                  <a:srgbClr val="C00000"/>
                </a:solidFill>
              </a:rPr>
              <a:t>Dieciocho años</a:t>
            </a:r>
            <a:r>
              <a:rPr lang="es-HN" sz="2900" dirty="0"/>
              <a:t>, para la ejecución de trabajos que por su naturaleza o las condiciones en que se realicen pueda resultar peligroso para la salud, la seguridad o la moralidad de las y los niños.</a:t>
            </a:r>
          </a:p>
          <a:p>
            <a:endParaRPr lang="es-HN" dirty="0"/>
          </a:p>
        </p:txBody>
      </p:sp>
    </p:spTree>
    <p:extLst>
      <p:ext uri="{BB962C8B-B14F-4D97-AF65-F5344CB8AC3E}">
        <p14:creationId xmlns:p14="http://schemas.microsoft.com/office/powerpoint/2010/main" val="136682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7"/>
            <a:ext cx="9543290" cy="2397386"/>
          </a:xfrm>
        </p:spPr>
        <p:txBody>
          <a:bodyPr>
            <a:normAutofit/>
          </a:bodyPr>
          <a:lstStyle/>
          <a:p>
            <a:pPr algn="ctr"/>
            <a:r>
              <a:rPr lang="es-HN" sz="2200" b="1" i="1" dirty="0"/>
              <a:t>ESTÁNDARES ESTABLECIDOS EN LA NORMATIVA DEL SISTEMA UNIVERSAL Y DEL SISTEMA INTERAMERICANO DE PROTECCIÓN DE LOS DERECHOS HUMANOS SOBRE TRABAJO INFANTIL</a:t>
            </a: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842915" y="2498988"/>
            <a:ext cx="9939129" cy="1052596"/>
          </a:xfrm>
          <a:ln>
            <a:solidFill>
              <a:schemeClr val="accent1"/>
            </a:solidFill>
          </a:ln>
        </p:spPr>
        <p:txBody>
          <a:bodyPr>
            <a:normAutofit/>
          </a:bodyPr>
          <a:lstStyle/>
          <a:p>
            <a:r>
              <a:rPr lang="es-HN" sz="2000" i="1" dirty="0"/>
              <a:t>Existe una grave contradicción en perjuicio de la niñez, con respecto a la edad mínima de admisión al empleo entre lo dispuesto en la Norma Fundamental y el resto de las normativas nacionales.</a:t>
            </a:r>
            <a:endParaRPr lang="es-HN" sz="2000" dirty="0"/>
          </a:p>
        </p:txBody>
      </p:sp>
    </p:spTree>
    <p:extLst>
      <p:ext uri="{BB962C8B-B14F-4D97-AF65-F5344CB8AC3E}">
        <p14:creationId xmlns:p14="http://schemas.microsoft.com/office/powerpoint/2010/main" val="102349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8"/>
            <a:ext cx="9543290" cy="1252330"/>
          </a:xfrm>
        </p:spPr>
        <p:txBody>
          <a:bodyPr>
            <a:noAutofit/>
          </a:bodyPr>
          <a:lstStyle/>
          <a:p>
            <a:r>
              <a:rPr lang="es-HN" sz="2800" b="1" i="1" dirty="0"/>
              <a:t>Edades mínimas en cada país, sobre trabajo infantil, se respeta o no, esta legislación.</a:t>
            </a:r>
            <a:r>
              <a:rPr lang="es-HN" sz="2800" dirty="0"/>
              <a:t/>
            </a:r>
            <a:br>
              <a:rPr lang="es-HN" sz="2800" dirty="0"/>
            </a:br>
            <a:endParaRPr lang="es-HN" sz="2800"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659833"/>
            <a:ext cx="9939129" cy="4820479"/>
          </a:xfrm>
        </p:spPr>
        <p:txBody>
          <a:bodyPr>
            <a:normAutofit fontScale="92500" lnSpcReduction="10000"/>
          </a:bodyPr>
          <a:lstStyle/>
          <a:p>
            <a:r>
              <a:rPr lang="es-HN" u="sng" dirty="0"/>
              <a:t> </a:t>
            </a:r>
            <a:r>
              <a:rPr lang="es-HN" b="1" u="sng" dirty="0"/>
              <a:t>Costa Rica</a:t>
            </a:r>
            <a:endParaRPr lang="es-HN" b="1" dirty="0"/>
          </a:p>
          <a:p>
            <a:pPr marL="0" indent="0">
              <a:buNone/>
            </a:pPr>
            <a:r>
              <a:rPr lang="es-HN" dirty="0"/>
              <a:t>El trabajo adolescente está permitido a partir de </a:t>
            </a:r>
            <a:r>
              <a:rPr lang="es-HN" b="1" dirty="0"/>
              <a:t>15 años</a:t>
            </a:r>
            <a:r>
              <a:rPr lang="es-HN" dirty="0"/>
              <a:t>, aunque delimitado por el tipo de trabajo y sus condiciones. En el caso de incumplimiento del marco jurídico por parte del empleador /empresa, este puede incurrir en sanciones y seguimiento por parte del Ministerio de Trabajo.  El problema está en el sector informal, en donde está el 95% de la población adolescente trabajador, sin garantías y sin protección. También en las cadenas de producción ha sido más difícil llevar el control y seguimiento. </a:t>
            </a:r>
          </a:p>
          <a:p>
            <a:pPr marL="0" indent="0">
              <a:buNone/>
            </a:pPr>
            <a:endParaRPr lang="es-HN" dirty="0"/>
          </a:p>
          <a:p>
            <a:r>
              <a:rPr lang="es-HN" b="1" u="sng" dirty="0"/>
              <a:t>Guatemala</a:t>
            </a:r>
            <a:endParaRPr lang="es-HN" b="1" dirty="0"/>
          </a:p>
          <a:p>
            <a:pPr marL="0" indent="0">
              <a:buNone/>
            </a:pPr>
            <a:r>
              <a:rPr lang="es-HN" dirty="0"/>
              <a:t>En Guatemala, la edad mínima para admisión al empleo es de </a:t>
            </a:r>
            <a:r>
              <a:rPr lang="es-HN" b="1" dirty="0"/>
              <a:t>14 años</a:t>
            </a:r>
            <a:r>
              <a:rPr lang="es-HN" dirty="0"/>
              <a:t>, la cual no se cumple, puesto que niños y niñas con menos de 14 años están involucrados en distintas actividades productivas, especialmente en las áreas rurales, y específicamente en agricultura y actividades informales.</a:t>
            </a:r>
          </a:p>
          <a:p>
            <a:pPr marL="0" indent="0">
              <a:buNone/>
            </a:pPr>
            <a:r>
              <a:rPr lang="es-HN" dirty="0"/>
              <a:t>En el Congreso de la República hay una iniciativa de ley que propone subir la edad mínima a 16 años, y solo falta que esta sea aprobada en tercera lectura, por artículos, para que se convierta en ley.</a:t>
            </a:r>
          </a:p>
          <a:p>
            <a:pPr marL="0" indent="0">
              <a:buNone/>
            </a:pPr>
            <a:endParaRPr lang="es-HN" dirty="0"/>
          </a:p>
          <a:p>
            <a:endParaRPr lang="es-HN" sz="3200" dirty="0"/>
          </a:p>
        </p:txBody>
      </p:sp>
    </p:spTree>
    <p:extLst>
      <p:ext uri="{BB962C8B-B14F-4D97-AF65-F5344CB8AC3E}">
        <p14:creationId xmlns:p14="http://schemas.microsoft.com/office/powerpoint/2010/main" val="988106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8"/>
            <a:ext cx="9543290" cy="1252330"/>
          </a:xfrm>
        </p:spPr>
        <p:txBody>
          <a:bodyPr>
            <a:normAutofit fontScale="90000"/>
          </a:bodyPr>
          <a:lstStyle/>
          <a:p>
            <a:r>
              <a:rPr lang="es-HN" sz="3100" b="1" i="1" dirty="0"/>
              <a:t>Edades mínimas en cada país, sobre trabajo infantil, se respeta o no, esta legislación.</a:t>
            </a:r>
            <a:r>
              <a:rPr lang="es-HN" sz="3100" dirty="0"/>
              <a:t/>
            </a:r>
            <a:br>
              <a:rPr lang="es-HN" sz="3100" dirty="0"/>
            </a:br>
            <a:r>
              <a:rPr lang="es-HN" dirty="0"/>
              <a:t/>
            </a:r>
            <a:br>
              <a:rPr lang="es-HN" dirty="0"/>
            </a:br>
            <a:endParaRPr lang="es-HN"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659833"/>
            <a:ext cx="9939129" cy="4820479"/>
          </a:xfrm>
        </p:spPr>
        <p:txBody>
          <a:bodyPr>
            <a:normAutofit fontScale="92500" lnSpcReduction="20000"/>
          </a:bodyPr>
          <a:lstStyle/>
          <a:p>
            <a:r>
              <a:rPr lang="es-HN" b="1" u="sng" dirty="0">
                <a:solidFill>
                  <a:schemeClr val="tx1"/>
                </a:solidFill>
              </a:rPr>
              <a:t>Honduras </a:t>
            </a:r>
          </a:p>
          <a:p>
            <a:pPr marL="0" indent="0">
              <a:buNone/>
            </a:pPr>
            <a:r>
              <a:rPr lang="es-HN" dirty="0"/>
              <a:t>Existe una grave contradicción en perjuicio de la niñez, con respecto a la edad mínima de admisión al empleo entre lo dispuesto en la Norma Fundamental y el resto de la normativa nacional. Mientras la Constitución de la República establece que las NNAJ de </a:t>
            </a:r>
            <a:r>
              <a:rPr lang="es-HN" b="1" dirty="0">
                <a:solidFill>
                  <a:srgbClr val="C00000"/>
                </a:solidFill>
              </a:rPr>
              <a:t>diez y seis (16) años de edad </a:t>
            </a:r>
            <a:r>
              <a:rPr lang="es-HN" dirty="0"/>
              <a:t>y los que hayan cumplido esa edad y sigan sometidos a la enseñanza en virtud de la legislación nacional, no podrán ser ocupados en trabajo alguno.</a:t>
            </a:r>
          </a:p>
          <a:p>
            <a:pPr marL="0" indent="0">
              <a:buNone/>
            </a:pPr>
            <a:r>
              <a:rPr lang="es-HN" dirty="0"/>
              <a:t>El Reglamento sobre el Trabajo desarrolla las disposiciones del Código de Trabajo y las de las Código de la Niñez y la Adolescencia estableciendo de manera amplia definiciones que refuerzan la edad legal para el trabajo de las y los niños mayores de catorce </a:t>
            </a:r>
            <a:r>
              <a:rPr lang="es-HN" b="1" dirty="0">
                <a:solidFill>
                  <a:schemeClr val="accent1"/>
                </a:solidFill>
              </a:rPr>
              <a:t>14 años </a:t>
            </a:r>
            <a:r>
              <a:rPr lang="es-HN" dirty="0"/>
              <a:t>de edad y menores de dieciocho (18) años edad.</a:t>
            </a:r>
          </a:p>
          <a:p>
            <a:endParaRPr lang="es-HN" dirty="0"/>
          </a:p>
          <a:p>
            <a:r>
              <a:rPr lang="es-HN" b="1" u="sng" dirty="0">
                <a:solidFill>
                  <a:schemeClr val="tx1"/>
                </a:solidFill>
              </a:rPr>
              <a:t>Guatemala</a:t>
            </a:r>
            <a:endParaRPr lang="es-HN" b="1" dirty="0">
              <a:solidFill>
                <a:schemeClr val="tx1"/>
              </a:solidFill>
            </a:endParaRPr>
          </a:p>
          <a:p>
            <a:pPr marL="0" indent="0">
              <a:buNone/>
            </a:pPr>
            <a:r>
              <a:rPr lang="es-HN" dirty="0"/>
              <a:t>En Guatemala, la edad mínima para admisión al empleo es de </a:t>
            </a:r>
            <a:r>
              <a:rPr lang="es-HN" b="1" dirty="0">
                <a:solidFill>
                  <a:srgbClr val="C00000"/>
                </a:solidFill>
              </a:rPr>
              <a:t>14 años</a:t>
            </a:r>
            <a:r>
              <a:rPr lang="es-HN" dirty="0">
                <a:solidFill>
                  <a:srgbClr val="C00000"/>
                </a:solidFill>
              </a:rPr>
              <a:t>,</a:t>
            </a:r>
            <a:r>
              <a:rPr lang="es-HN" dirty="0"/>
              <a:t> la cual no se cumple, puesto que niños y niñas con menos de 14 años están involucrados en distintas actividades productivas, especialmente en las áreas rurales, y específicamente en agricultura y actividades informales.</a:t>
            </a:r>
          </a:p>
          <a:p>
            <a:pPr marL="0" indent="0">
              <a:buNone/>
            </a:pPr>
            <a:r>
              <a:rPr lang="es-HN" dirty="0"/>
              <a:t>En el Congreso de la República hay una iniciativa de ley que propone subir la edad mínima a 16 años, y solo falta que esta sea aprobada en tercera lectura, por artículos, para que se convierta en ley.</a:t>
            </a:r>
          </a:p>
          <a:p>
            <a:pPr marL="0" indent="0">
              <a:buNone/>
            </a:pPr>
            <a:endParaRPr lang="es-HN" dirty="0"/>
          </a:p>
          <a:p>
            <a:pPr marL="0" indent="0">
              <a:buNone/>
            </a:pPr>
            <a:endParaRPr lang="es-HN" dirty="0"/>
          </a:p>
          <a:p>
            <a:endParaRPr lang="es-HN" sz="3200" dirty="0"/>
          </a:p>
        </p:txBody>
      </p:sp>
    </p:spTree>
    <p:extLst>
      <p:ext uri="{BB962C8B-B14F-4D97-AF65-F5344CB8AC3E}">
        <p14:creationId xmlns:p14="http://schemas.microsoft.com/office/powerpoint/2010/main" val="1590856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E6D949-58CA-4602-B255-3A6A25C3295A}"/>
              </a:ext>
            </a:extLst>
          </p:cNvPr>
          <p:cNvSpPr>
            <a:spLocks noGrp="1"/>
          </p:cNvSpPr>
          <p:nvPr>
            <p:ph type="title"/>
          </p:nvPr>
        </p:nvSpPr>
        <p:spPr>
          <a:xfrm>
            <a:off x="1948070" y="377688"/>
            <a:ext cx="9543290" cy="1252330"/>
          </a:xfrm>
        </p:spPr>
        <p:txBody>
          <a:bodyPr>
            <a:normAutofit fontScale="90000"/>
          </a:bodyPr>
          <a:lstStyle/>
          <a:p>
            <a:r>
              <a:rPr lang="es-HN" sz="3100" b="1" i="1" dirty="0"/>
              <a:t>Edades mínimas en cada país, sobre trabajo infantil, </a:t>
            </a:r>
            <a:r>
              <a:rPr lang="es-HN" sz="2700" b="1" i="1" dirty="0"/>
              <a:t>se respeta o no, esta legislación.</a:t>
            </a:r>
            <a:r>
              <a:rPr lang="es-HN" sz="2700" dirty="0"/>
              <a:t/>
            </a:r>
            <a:br>
              <a:rPr lang="es-HN" sz="2700" dirty="0"/>
            </a:br>
            <a:endParaRPr lang="es-HN" sz="2700" dirty="0"/>
          </a:p>
        </p:txBody>
      </p:sp>
      <p:sp>
        <p:nvSpPr>
          <p:cNvPr id="3" name="Marcador de contenido 2">
            <a:extLst>
              <a:ext uri="{FF2B5EF4-FFF2-40B4-BE49-F238E27FC236}">
                <a16:creationId xmlns:a16="http://schemas.microsoft.com/office/drawing/2014/main" xmlns="" id="{65A6D1A2-0394-4FCE-99E9-C1D9A953CA00}"/>
              </a:ext>
            </a:extLst>
          </p:cNvPr>
          <p:cNvSpPr>
            <a:spLocks noGrp="1"/>
          </p:cNvSpPr>
          <p:nvPr>
            <p:ph idx="1"/>
          </p:nvPr>
        </p:nvSpPr>
        <p:spPr>
          <a:xfrm>
            <a:off x="1948070" y="1938131"/>
            <a:ext cx="9939129" cy="3720548"/>
          </a:xfrm>
        </p:spPr>
        <p:txBody>
          <a:bodyPr>
            <a:normAutofit/>
          </a:bodyPr>
          <a:lstStyle/>
          <a:p>
            <a:r>
              <a:rPr lang="es-HN" b="1" u="sng" dirty="0"/>
              <a:t>El Salvador</a:t>
            </a:r>
            <a:endParaRPr lang="es-HN" b="1" dirty="0"/>
          </a:p>
          <a:p>
            <a:pPr marL="0" indent="0">
              <a:buNone/>
            </a:pPr>
            <a:r>
              <a:rPr lang="es-HN" i="1" dirty="0"/>
              <a:t>En El Salvador; de acuerdo con los convenios internacionales y a la legislación nacional, la edad mínima de admisión al empleo es de </a:t>
            </a:r>
            <a:r>
              <a:rPr lang="es-HN" b="1" i="1" dirty="0">
                <a:solidFill>
                  <a:srgbClr val="C00000"/>
                </a:solidFill>
              </a:rPr>
              <a:t>14 años</a:t>
            </a:r>
            <a:r>
              <a:rPr lang="es-HN" i="1" dirty="0"/>
              <a:t>. En coherencia con la Ley de Protección Integral de la Niñez y la Adolescencia (LEPINA), en todo el territorio de El Salvador está prohibido el trabajo en niñas, niños y adolescentes hasta los catorce años de edad, y que, además, aunque se extiende en normas protectoras a las y los trabajadores adolescentes por encima de la última edad indicada; el propósito final de la legislación es el de la erradicación absoluta del trabajo en todos los grupos etarios de niñez y adolescencia.</a:t>
            </a:r>
            <a:endParaRPr lang="es-HN" dirty="0"/>
          </a:p>
          <a:p>
            <a:pPr marL="0" indent="0">
              <a:buNone/>
            </a:pPr>
            <a:r>
              <a:rPr lang="es-HN" i="1" u="sng" dirty="0"/>
              <a:t>Sin embargo, en la práctica no hay supervisión si esta ley se cumple pues hay menores de edad trabajando en empresas que desestiman la ley.</a:t>
            </a:r>
            <a:endParaRPr lang="es-HN" u="sng" dirty="0"/>
          </a:p>
          <a:p>
            <a:pPr marL="0" indent="0">
              <a:buNone/>
            </a:pPr>
            <a:endParaRPr lang="es-HN" u="sng" dirty="0"/>
          </a:p>
          <a:p>
            <a:pPr marL="0" indent="0">
              <a:buNone/>
            </a:pPr>
            <a:endParaRPr lang="es-HN" dirty="0"/>
          </a:p>
          <a:p>
            <a:endParaRPr lang="es-HN" sz="3200" dirty="0"/>
          </a:p>
        </p:txBody>
      </p:sp>
    </p:spTree>
    <p:extLst>
      <p:ext uri="{BB962C8B-B14F-4D97-AF65-F5344CB8AC3E}">
        <p14:creationId xmlns:p14="http://schemas.microsoft.com/office/powerpoint/2010/main" val="926419568"/>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205</TotalTime>
  <Words>2636</Words>
  <Application>Microsoft Office PowerPoint</Application>
  <PresentationFormat>Widescreen</PresentationFormat>
  <Paragraphs>134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Wingdings</vt:lpstr>
      <vt:lpstr>Wingdings 3</vt:lpstr>
      <vt:lpstr>Espiral</vt:lpstr>
      <vt:lpstr>TRABAJO INFANTIL REFLEXIONES      Prevención y Erradicación  </vt:lpstr>
      <vt:lpstr>PRINCIPALES MOTIVACIONES</vt:lpstr>
      <vt:lpstr>NORMATIVA PARA ERRADICAR EL TRABAJO INFANTIL</vt:lpstr>
      <vt:lpstr>ESTÁNDARES ESTABLECIDOS EN LA NORMATIVA DEL SISTEMA UNIVERSAL Y DEL SISTEMA INTERAMERICANO DE PROTECCIÓN DE LOS DERECHOS HUMANOS SOBRE TRABAJO INFANTIL </vt:lpstr>
      <vt:lpstr>ESTÁNDARES ESTABLECIDOS EN LA NORMATIVA DEL SISTEMA UNIVERSAL Y DEL SISTEMA INTERAMERICANO DE PROTECCIÓN DE LOS DERECHOS HUMANOS SOBRE TRABAJO INFANTIL </vt:lpstr>
      <vt:lpstr>ESTÁNDARES ESTABLECIDOS EN LA NORMATIVA DEL SISTEMA UNIVERSAL Y DEL SISTEMA INTERAMERICANO DE PROTECCIÓN DE LOS DERECHOS HUMANOS SOBRE TRABAJO INFANTIL </vt:lpstr>
      <vt:lpstr>Edades mínimas en cada país, sobre trabajo infantil, se respeta o no, esta legislación. </vt:lpstr>
      <vt:lpstr>Edades mínimas en cada país, sobre trabajo infantil, se respeta o no, esta legislación.  </vt:lpstr>
      <vt:lpstr>Edades mínimas en cada país, sobre trabajo infantil, se respeta o no, esta legislación. </vt:lpstr>
      <vt:lpstr>A nivel institucional, que hacen para erradicar el trabajo infantil y sus peores formas.    </vt:lpstr>
      <vt:lpstr>A nivel institucional, que hacen para erradicar el trabajo infantil y sus peores formas.  </vt:lpstr>
      <vt:lpstr>A nivel institucional, que hacen para erradicar el trabajo infantil y sus peores formas.  </vt:lpstr>
      <vt:lpstr>A nivel institucional, que hacen para erradicar el trabajo infantil y sus peores formas.  </vt:lpstr>
      <vt:lpstr>Recomendaciones que ha brindado el comité de derechos del niño, sobre la erradicación del trabajo infantil y la inclusión de estos en el sector educativo.   </vt:lpstr>
      <vt:lpstr>Recomendaciones que ha brindado el comité de derechos del niño, sobre la erradicación del trabajo infantil y la inclusión de estos en el sector educativo.   </vt:lpstr>
      <vt:lpstr>Recomendaciones que ha brindado el comité de derechos del niño, sobre la erradicación del trabajo infantil y la inclusión de estos en el sector educativo.   </vt:lpstr>
      <vt:lpstr>Recomendaciones que ha brindado el comité de derechos del niño, sobre la erradicación del trabajo infantil y la inclusión de estos en el sector educativo.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INFANTIL</dc:title>
  <dc:creator>Marco Antonio Perez Zelaya</dc:creator>
  <cp:lastModifiedBy>Microsoft account</cp:lastModifiedBy>
  <cp:revision>45</cp:revision>
  <dcterms:created xsi:type="dcterms:W3CDTF">2020-12-08T21:55:15Z</dcterms:created>
  <dcterms:modified xsi:type="dcterms:W3CDTF">2021-06-25T21:05:41Z</dcterms:modified>
</cp:coreProperties>
</file>